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-66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994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955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65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55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13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26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9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955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0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03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4DFF-0894-4BE3-B323-6510529BE3F8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96192-0E47-48A8-A4BF-A773325681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41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9888" y="406739"/>
            <a:ext cx="5419649" cy="1267419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ru-RU" sz="2800" b="1" dirty="0" smtClean="0"/>
              <a:t>КАЗАХСКИЙ НАЦИОНАЛЬНЫЙ УНИВЕРСИТЕТ ИМ. АЛЬ-ФАРАБИ</a:t>
            </a:r>
            <a:endParaRPr lang="ru-RU" sz="28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501" y="309808"/>
            <a:ext cx="1876993" cy="1441601"/>
          </a:xfrm>
          <a:prstGeom prst="ellipse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46612" y="1677924"/>
            <a:ext cx="5426372" cy="808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Высшая школа экономики и бизнеса</a:t>
            </a:r>
            <a:endParaRPr lang="ru-RU" sz="24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139888" y="2669155"/>
            <a:ext cx="5419648" cy="848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 smtClean="0"/>
              <a:t>«Слияние и поглощение»</a:t>
            </a:r>
            <a:endParaRPr lang="ru-RU" sz="3200" b="1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146612" y="3650353"/>
            <a:ext cx="5419648" cy="614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2400" b="1" dirty="0" smtClean="0"/>
              <a:t>Алиева Б.М.</a:t>
            </a:r>
          </a:p>
          <a:p>
            <a:pPr algn="l">
              <a:lnSpc>
                <a:spcPct val="100000"/>
              </a:lnSpc>
            </a:pPr>
            <a:r>
              <a:rPr lang="ru-RU" sz="2400" b="1" dirty="0" smtClean="0"/>
              <a:t>к.э.н., </a:t>
            </a:r>
            <a:r>
              <a:rPr lang="ru-RU" sz="2400" b="1" dirty="0" err="1" smtClean="0"/>
              <a:t>и.о</a:t>
            </a:r>
            <a:r>
              <a:rPr lang="ru-RU" sz="2400" b="1" dirty="0" smtClean="0"/>
              <a:t>. доцента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9014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173506" y="248771"/>
            <a:ext cx="5329472" cy="2232211"/>
          </a:xfrm>
          <a:prstGeom prst="roundRect">
            <a:avLst>
              <a:gd name="adj" fmla="val 1377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ysClr val="windowText" lastClr="000000"/>
                </a:solidFill>
              </a:rPr>
              <a:t>4 этап – Конкурсное производство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применяется к должнику, который признан банкротом, </a:t>
            </a:r>
            <a:r>
              <a:rPr lang="ru-RU" sz="2400" dirty="0">
                <a:solidFill>
                  <a:sysClr val="windowText" lastClr="000000"/>
                </a:solidFill>
              </a:rPr>
              <a:t>в целях соразмерного удовлетворения требований кредиторов. 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3173506" y="2651289"/>
            <a:ext cx="4249270" cy="2223270"/>
          </a:xfrm>
          <a:prstGeom prst="homePlate">
            <a:avLst>
              <a:gd name="adj" fmla="val 22632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 процедура является </a:t>
            </a:r>
            <a:r>
              <a:rPr lang="ru-RU" sz="24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ликвидационной и завершающей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процессе банкротства предприятия и длится не более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месяцев</a:t>
            </a:r>
            <a:r>
              <a:rPr lang="ru-RU" sz="2400" dirty="0" smtClean="0">
                <a:solidFill>
                  <a:sysClr val="windowText" lastClr="000000"/>
                </a:solidFill>
              </a:rPr>
              <a:t>.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5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93675" y="207044"/>
            <a:ext cx="54057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Между должником, конкурсными кредиторами, уполномоченными органами заключается </a:t>
            </a:r>
            <a:r>
              <a:rPr lang="ru-RU" sz="2400" b="1" dirty="0"/>
              <a:t>мировое соглашение о прекращении дела о </a:t>
            </a:r>
            <a:r>
              <a:rPr lang="ru-RU" sz="2400" b="1" dirty="0" smtClean="0"/>
              <a:t>банкротстве.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160059" y="2125353"/>
            <a:ext cx="5560359" cy="1081772"/>
          </a:xfrm>
          <a:prstGeom prst="homePlate">
            <a:avLst>
              <a:gd name="adj" fmla="val 1800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Распространяется </a:t>
            </a:r>
            <a:r>
              <a:rPr lang="ru-RU" sz="2400" i="1" dirty="0">
                <a:solidFill>
                  <a:schemeClr val="tx1"/>
                </a:solidFill>
              </a:rPr>
              <a:t>на требования кредиторов и уполномоченных органов, включенных в </a:t>
            </a:r>
            <a:r>
              <a:rPr lang="ru-RU" sz="2400" i="1" dirty="0" smtClean="0">
                <a:solidFill>
                  <a:schemeClr val="tx1"/>
                </a:solidFill>
              </a:rPr>
              <a:t>реестр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3112994" y="3476065"/>
            <a:ext cx="4168589" cy="1432112"/>
          </a:xfrm>
          <a:prstGeom prst="homePlate">
            <a:avLst>
              <a:gd name="adj" fmla="val 3235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Обязательство </a:t>
            </a:r>
            <a:r>
              <a:rPr lang="ru-RU" sz="2400" dirty="0">
                <a:solidFill>
                  <a:schemeClr val="tx1"/>
                </a:solidFill>
              </a:rPr>
              <a:t>может быть прекращено в денежной и </a:t>
            </a:r>
            <a:r>
              <a:rPr lang="ru-RU" sz="2400" dirty="0" smtClean="0">
                <a:solidFill>
                  <a:schemeClr val="tx1"/>
                </a:solidFill>
              </a:rPr>
              <a:t>не денежной </a:t>
            </a:r>
            <a:r>
              <a:rPr lang="ru-RU" sz="2400" dirty="0">
                <a:solidFill>
                  <a:schemeClr val="tx1"/>
                </a:solidFill>
              </a:rPr>
              <a:t>форме.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217516" y="3216094"/>
            <a:ext cx="443063" cy="354977"/>
          </a:xfrm>
          <a:prstGeom prst="down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19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66783" y="388580"/>
            <a:ext cx="533619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Источники:</a:t>
            </a:r>
          </a:p>
          <a:p>
            <a:pPr algn="just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/>
              <a:t>Романовский М.В., Вострокнутова А.И. Корпоративные финансы. – СПб: Изд-во Питер, 2011.- 592с. </a:t>
            </a:r>
            <a:endParaRPr lang="ru-RU" sz="2400" dirty="0" smtClean="0"/>
          </a:p>
          <a:p>
            <a:pPr algn="just"/>
            <a:r>
              <a:rPr lang="ru-RU" sz="2400" dirty="0" smtClean="0"/>
              <a:t>  </a:t>
            </a:r>
            <a:r>
              <a:rPr lang="ru-RU" sz="2400" dirty="0" smtClean="0"/>
              <a:t>//</a:t>
            </a:r>
            <a:r>
              <a:rPr lang="ru-RU" sz="2400" dirty="0"/>
              <a:t>http://www.twirpx.com/file/1519759/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3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57052" y="2449252"/>
            <a:ext cx="7391403" cy="1361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53336" y="2240822"/>
            <a:ext cx="5197288" cy="1180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Лекция 1. Сущность банкротства. Процедура и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2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3165" y="166704"/>
            <a:ext cx="53765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Несостоятельность (банкротство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— это признанная арбитражным судом неспособность должника в полном объеме удовлетворить требования кредиторов по денежным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обязательствам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3139891" y="2548219"/>
            <a:ext cx="3919816" cy="1102658"/>
          </a:xfrm>
          <a:prstGeom prst="plaqu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Внешний признак –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приостановление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текущих платежей. 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3160059" y="3778624"/>
            <a:ext cx="4141693" cy="1129553"/>
          </a:xfrm>
          <a:prstGeom prst="homePlate">
            <a:avLst>
              <a:gd name="adj" fmla="val 2993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РК от 7 марта 2014 года «О реабилитации и банкротстве»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0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6441" y="314621"/>
            <a:ext cx="5376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Экономическая теория и практика выделяют следующие виды банкротства: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139889" y="1653750"/>
            <a:ext cx="5035923" cy="96170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"/>
            </a:pPr>
            <a:r>
              <a:rPr lang="ru-RU" sz="2400" b="1" dirty="0" smtClean="0">
                <a:solidFill>
                  <a:schemeClr val="tx1"/>
                </a:solidFill>
              </a:rPr>
              <a:t>Явное </a:t>
            </a:r>
            <a:r>
              <a:rPr lang="ru-RU" sz="2400" b="1" dirty="0">
                <a:solidFill>
                  <a:schemeClr val="tx1"/>
                </a:solidFill>
              </a:rPr>
              <a:t>(реальное) </a:t>
            </a:r>
            <a:r>
              <a:rPr lang="ru-RU" sz="2400" b="1" dirty="0" smtClean="0">
                <a:solidFill>
                  <a:schemeClr val="tx1"/>
                </a:solidFill>
              </a:rPr>
              <a:t>банкротство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3139887" y="2877671"/>
            <a:ext cx="3926541" cy="1015254"/>
          </a:xfrm>
          <a:prstGeom prst="round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"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Техническое банкротство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67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3160058" y="698832"/>
            <a:ext cx="5375219" cy="914815"/>
          </a:xfrm>
          <a:prstGeom prst="round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"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Умышленное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(преднамеренное)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банкротство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3153335" y="1869629"/>
            <a:ext cx="4746813" cy="732377"/>
          </a:xfrm>
          <a:prstGeom prst="snip1Rect">
            <a:avLst>
              <a:gd name="adj" fmla="val 1441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"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Фиктивное банкротство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60059" y="2865612"/>
            <a:ext cx="3980329" cy="8726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"/>
            </a:pP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Трансграничная несостоятельность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6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6611" y="314621"/>
            <a:ext cx="53563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Процедуры банкротства,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применяемые к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предприятиям-должникам: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887" y="1544398"/>
            <a:ext cx="2891119" cy="268470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 2" panose="05020102010507070707" pitchFamily="18" charset="2"/>
              <a:buChar char="Ù"/>
            </a:pP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наблюдение; </a:t>
            </a:r>
          </a:p>
          <a:p>
            <a:pPr marL="342900" indent="-342900" algn="just">
              <a:buFont typeface="Wingdings 2" panose="05020102010507070707" pitchFamily="18" charset="2"/>
              <a:buChar char="Ù"/>
            </a:pP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ин. </a:t>
            </a: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оздоровление; </a:t>
            </a:r>
            <a:endParaRPr lang="ru-RU" sz="2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 2" panose="05020102010507070707" pitchFamily="18" charset="2"/>
              <a:buChar char="Ù"/>
            </a:pP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внешнее </a:t>
            </a: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управление; </a:t>
            </a:r>
            <a:endParaRPr lang="ru-RU" sz="24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 2" panose="05020102010507070707" pitchFamily="18" charset="2"/>
              <a:buChar char="Ù"/>
            </a:pP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мировое 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</a:t>
            </a: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соседними углами 8"/>
          <p:cNvSpPr/>
          <p:nvPr/>
        </p:nvSpPr>
        <p:spPr>
          <a:xfrm>
            <a:off x="5472953" y="1255623"/>
            <a:ext cx="3534256" cy="714371"/>
          </a:xfrm>
          <a:prstGeom prst="snip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Восстановительные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31860" y="2243645"/>
            <a:ext cx="2838438" cy="125259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Wingdings" panose="05000000000000000000" pitchFamily="2" charset="2"/>
              <a:buChar char="l"/>
            </a:pP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онкурсное 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  <a:endParaRPr lang="ru-RU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усеченными соседними углами 11"/>
          <p:cNvSpPr/>
          <p:nvPr/>
        </p:nvSpPr>
        <p:spPr>
          <a:xfrm>
            <a:off x="3160056" y="4348374"/>
            <a:ext cx="3045760" cy="553079"/>
          </a:xfrm>
          <a:prstGeom prst="snip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Ликвидационные</a:t>
            </a:r>
            <a:endParaRPr lang="ru-RU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углом 17"/>
          <p:cNvSpPr/>
          <p:nvPr/>
        </p:nvSpPr>
        <p:spPr>
          <a:xfrm rot="16200000" flipH="1">
            <a:off x="4938436" y="1136279"/>
            <a:ext cx="369794" cy="759759"/>
          </a:xfrm>
          <a:prstGeom prst="ben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углом 18"/>
          <p:cNvSpPr/>
          <p:nvPr/>
        </p:nvSpPr>
        <p:spPr>
          <a:xfrm rot="5400000" flipH="1">
            <a:off x="5839385" y="3869390"/>
            <a:ext cx="1264021" cy="531159"/>
          </a:xfrm>
          <a:prstGeom prst="bentArrow">
            <a:avLst>
              <a:gd name="adj1" fmla="val 25000"/>
              <a:gd name="adj2" fmla="val 23734"/>
              <a:gd name="adj3" fmla="val 25000"/>
              <a:gd name="adj4" fmla="val 437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32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6611" y="314621"/>
            <a:ext cx="5356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Этапы банкротства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3146612" y="865809"/>
            <a:ext cx="5356366" cy="1958074"/>
          </a:xfrm>
          <a:prstGeom prst="snip2DiagRect">
            <a:avLst>
              <a:gd name="adj1" fmla="val 0"/>
              <a:gd name="adj2" fmla="val 684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 – наблюдение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применяется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должнику в целях обеспечения сохранности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имущества,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анализа его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финансового состояния.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3508" y="3005418"/>
            <a:ext cx="3590364" cy="1938992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вводится сроком </a:t>
            </a:r>
            <a:r>
              <a:rPr lang="ru-RU" sz="24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7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месяцев при исполнении определенных условий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i="1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133166" y="283219"/>
            <a:ext cx="5446058" cy="2197763"/>
          </a:xfrm>
          <a:prstGeom prst="round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 – процедура </a:t>
            </a:r>
            <a:r>
              <a:rPr lang="ru-RU" sz="2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финансового </a:t>
            </a:r>
            <a:r>
              <a:rPr lang="ru-RU" sz="24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оздоровления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применяется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должнику в целях восстановления его платежеспособности и погашения задолженности в соответствии с графиком. 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3153335" y="2714780"/>
            <a:ext cx="4013947" cy="2206843"/>
          </a:xfrm>
          <a:prstGeom prst="homePlate">
            <a:avLst>
              <a:gd name="adj" fmla="val 25192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Центральное мероприятие – </a:t>
            </a:r>
            <a:r>
              <a:rPr lang="ru-RU" sz="2400" b="1" i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погашение </a:t>
            </a:r>
            <a:r>
              <a:rPr lang="ru-RU" sz="24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должником своей задолженности в соответствии с графиком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468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3139888" y="201707"/>
            <a:ext cx="5381943" cy="2588558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ysClr val="windowText" lastClr="000000"/>
                </a:solidFill>
              </a:rPr>
              <a:t>3 этап – </a:t>
            </a:r>
            <a:r>
              <a:rPr lang="ru-RU" sz="2400" b="1" dirty="0">
                <a:solidFill>
                  <a:sysClr val="windowText" lastClr="000000"/>
                </a:solidFill>
              </a:rPr>
              <a:t>процедура внешнего 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управления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вводится, если </a:t>
            </a:r>
            <a:r>
              <a:rPr lang="ru-RU" sz="2400" dirty="0">
                <a:solidFill>
                  <a:sysClr val="windowText" lastClr="000000"/>
                </a:solidFill>
              </a:rPr>
              <a:t>по результатам процедуры наблюдения и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финансового </a:t>
            </a:r>
            <a:r>
              <a:rPr lang="ru-RU" sz="2400" dirty="0">
                <a:solidFill>
                  <a:sysClr val="windowText" lastClr="000000"/>
                </a:solidFill>
              </a:rPr>
              <a:t>оздоровления была выявлена возможность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восстановления платежеспособности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должника. 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3139888" y="3052482"/>
            <a:ext cx="4155142" cy="1815353"/>
          </a:xfrm>
          <a:prstGeom prst="homePlat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всеми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делами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предприятия возлагается </a:t>
            </a:r>
            <a:r>
              <a:rPr lang="ru-RU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400" b="1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внешнего управляющего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43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</TotalTime>
  <Words>325</Words>
  <Application>Microsoft Office PowerPoint</Application>
  <PresentationFormat>Экран (16:9)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КАЗАХСКИЙ НАЦИОНАЛЬНЫЙ УНИВЕРСИТЕТ ИМ. АЛЬ-ФАРАБИ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user</cp:lastModifiedBy>
  <cp:revision>39</cp:revision>
  <dcterms:created xsi:type="dcterms:W3CDTF">2019-11-21T13:29:15Z</dcterms:created>
  <dcterms:modified xsi:type="dcterms:W3CDTF">2019-11-25T12:46:31Z</dcterms:modified>
</cp:coreProperties>
</file>